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22" r:id="rId4"/>
  </p:sldMasterIdLst>
  <p:notesMasterIdLst>
    <p:notesMasterId r:id="rId19"/>
  </p:notesMasterIdLst>
  <p:handoutMasterIdLst>
    <p:handoutMasterId r:id="rId20"/>
  </p:handoutMasterIdLst>
  <p:sldIdLst>
    <p:sldId id="380" r:id="rId5"/>
    <p:sldId id="2139118922" r:id="rId6"/>
    <p:sldId id="2139118881" r:id="rId7"/>
    <p:sldId id="2139118928" r:id="rId8"/>
    <p:sldId id="2139118932" r:id="rId9"/>
    <p:sldId id="2139118933" r:id="rId10"/>
    <p:sldId id="2139118936" r:id="rId11"/>
    <p:sldId id="2139118929" r:id="rId12"/>
    <p:sldId id="2139118931" r:id="rId13"/>
    <p:sldId id="2139118930" r:id="rId14"/>
    <p:sldId id="2139118934" r:id="rId15"/>
    <p:sldId id="2139118935" r:id="rId16"/>
    <p:sldId id="2139118927" r:id="rId17"/>
    <p:sldId id="2139118889" r:id="rId18"/>
  </p:sldIdLst>
  <p:sldSz cx="12192000" cy="6858000"/>
  <p:notesSz cx="7102475" cy="9388475"/>
  <p:custDataLst>
    <p:tags r:id="rId2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927D316-21A5-A876-EEC6-661C3CA6040F}" name="Natalie Cook" initials="NC" userId="S::ncook@sam-lab.com::c6d59eec-5a0d-455f-b3b0-a53abb54ea0a" providerId="AD"/>
  <p188:author id="{0B100B5E-01A1-3603-1A19-6483200B67F2}" name="Aviva Isenberg" initials="AI" userId="S::aisenberg@sam-lab.com::0fe29b04-40d3-429f-b23c-bade5d30e30b" providerId="AD"/>
  <p188:author id="{47A11FC2-6B58-BC8F-BF9C-60EBD04E2A16}" name="Becky Ling" initials="BL" userId="S::becky.ling@Blend360.com::860c37c5-8ae3-4a75-b9ac-23248fe20f3c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Annette Giordano" initials="AG" lastIdx="7" clrIdx="6">
    <p:extLst>
      <p:ext uri="{19B8F6BF-5375-455C-9EA6-DF929625EA0E}">
        <p15:presenceInfo xmlns:p15="http://schemas.microsoft.com/office/powerpoint/2012/main" userId="S::Annette.Giordano@blend360.com::eeae7ee4-3de4-4b0b-8d67-50fc4e9176c5" providerId="AD"/>
      </p:ext>
    </p:extLst>
  </p:cmAuthor>
  <p:cmAuthor id="1" name="Deborah Furey" initials="DF" lastIdx="5" clrIdx="0">
    <p:extLst>
      <p:ext uri="{19B8F6BF-5375-455C-9EA6-DF929625EA0E}">
        <p15:presenceInfo xmlns:p15="http://schemas.microsoft.com/office/powerpoint/2012/main" userId="S::Deborah.Furey@blend360.com::c09b2ead-b661-4279-b5ec-a3a09d198fe8" providerId="AD"/>
      </p:ext>
    </p:extLst>
  </p:cmAuthor>
  <p:cmAuthor id="2" name="Catherine Gibson" initials="CG" lastIdx="11" clrIdx="1">
    <p:extLst>
      <p:ext uri="{19B8F6BF-5375-455C-9EA6-DF929625EA0E}">
        <p15:presenceInfo xmlns:p15="http://schemas.microsoft.com/office/powerpoint/2012/main" userId="S::Catherine.Gibson@blend360.com::67178398-fff7-4a17-92c6-ab34fc09d903" providerId="AD"/>
      </p:ext>
    </p:extLst>
  </p:cmAuthor>
  <p:cmAuthor id="3" name="Grace O'Hara" initials="GO" lastIdx="10" clrIdx="2">
    <p:extLst>
      <p:ext uri="{19B8F6BF-5375-455C-9EA6-DF929625EA0E}">
        <p15:presenceInfo xmlns:p15="http://schemas.microsoft.com/office/powerpoint/2012/main" userId="S::Grace.Ohara@Blend360.com::5ba2956d-a2fd-42eb-9e4d-88c82e58c672" providerId="AD"/>
      </p:ext>
    </p:extLst>
  </p:cmAuthor>
  <p:cmAuthor id="4" name="Maggie Melnick" initials="MM" lastIdx="1" clrIdx="3">
    <p:extLst>
      <p:ext uri="{19B8F6BF-5375-455C-9EA6-DF929625EA0E}">
        <p15:presenceInfo xmlns:p15="http://schemas.microsoft.com/office/powerpoint/2012/main" userId="Maggie Melnick" providerId="None"/>
      </p:ext>
    </p:extLst>
  </p:cmAuthor>
  <p:cmAuthor id="5" name="Natalie Cook" initials="NC" lastIdx="3" clrIdx="4">
    <p:extLst>
      <p:ext uri="{19B8F6BF-5375-455C-9EA6-DF929625EA0E}">
        <p15:presenceInfo xmlns:p15="http://schemas.microsoft.com/office/powerpoint/2012/main" userId="S::ncook@sam-lab.com::c6d59eec-5a0d-455f-b3b0-a53abb54ea0a" providerId="AD"/>
      </p:ext>
    </p:extLst>
  </p:cmAuthor>
  <p:cmAuthor id="6" name="Alexandra McShane" initials="AM" lastIdx="13" clrIdx="5">
    <p:extLst>
      <p:ext uri="{19B8F6BF-5375-455C-9EA6-DF929625EA0E}">
        <p15:presenceInfo xmlns:p15="http://schemas.microsoft.com/office/powerpoint/2012/main" userId="S::Alexandra.McShane@Blend360.com::cbb99009-6e38-4a74-9744-3d1abfc7067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A6A6A6"/>
    <a:srgbClr val="000000"/>
    <a:srgbClr val="345E85"/>
    <a:srgbClr val="2E2E7B"/>
    <a:srgbClr val="1676AD"/>
    <a:srgbClr val="0E0E47"/>
    <a:srgbClr val="124780"/>
    <a:srgbClr val="11B7BF"/>
    <a:srgbClr val="4A49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2" d="100"/>
          <a:sy n="82" d="100"/>
        </p:scale>
        <p:origin x="5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shwarya Bhangale" userId="c36fc48d-8ac4-4be3-ac81-418619ed320e" providerId="ADAL" clId="{06926CC4-CCB8-4949-A8F0-CD23BB55AEA1}"/>
    <pc:docChg chg="modSld">
      <pc:chgData name="Aishwarya Bhangale" userId="c36fc48d-8ac4-4be3-ac81-418619ed320e" providerId="ADAL" clId="{06926CC4-CCB8-4949-A8F0-CD23BB55AEA1}" dt="2022-04-06T12:46:34.963" v="0" actId="20577"/>
      <pc:docMkLst>
        <pc:docMk/>
      </pc:docMkLst>
      <pc:sldChg chg="modSp mod">
        <pc:chgData name="Aishwarya Bhangale" userId="c36fc48d-8ac4-4be3-ac81-418619ed320e" providerId="ADAL" clId="{06926CC4-CCB8-4949-A8F0-CD23BB55AEA1}" dt="2022-04-06T12:46:34.963" v="0" actId="20577"/>
        <pc:sldMkLst>
          <pc:docMk/>
          <pc:sldMk cId="1520895740" sldId="380"/>
        </pc:sldMkLst>
        <pc:spChg chg="mod">
          <ac:chgData name="Aishwarya Bhangale" userId="c36fc48d-8ac4-4be3-ac81-418619ed320e" providerId="ADAL" clId="{06926CC4-CCB8-4949-A8F0-CD23BB55AEA1}" dt="2022-04-06T12:46:34.963" v="0" actId="20577"/>
          <ac:spMkLst>
            <pc:docMk/>
            <pc:sldMk cId="1520895740" sldId="380"/>
            <ac:spMk id="7" creationId="{630813CE-E379-4197-B370-91BFF2D3B52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6963BA-130B-4349-888A-A05B672067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307891-DFFE-47D3-A054-56F9B161B9F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2725" y="0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F0930-1BBC-4026-9915-5B1E88529EF5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89FA06-C8B5-46EB-93D7-18FA45728D5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1F3B5D-3FB3-49CE-8E73-A675904C3F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2725" y="8918575"/>
            <a:ext cx="3078163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0AB45D-E7C9-4707-AC59-BBBE78386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6478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 b="0" i="0">
                <a:latin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 b="0" i="0">
                <a:latin typeface="Calibri" panose="020F0502020204030204" pitchFamily="34" charset="0"/>
              </a:defRPr>
            </a:lvl1pPr>
          </a:lstStyle>
          <a:p>
            <a:fld id="{2B460120-0CF4-A443-A38B-8A0052BD07F2}" type="datetimeFigureOut">
              <a:rPr lang="en-US" smtClean="0"/>
              <a:pPr/>
              <a:t>4/6/2022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 b="0" i="0">
                <a:latin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 b="0" i="0">
                <a:latin typeface="Calibri" panose="020F0502020204030204" pitchFamily="34" charset="0"/>
              </a:defRPr>
            </a:lvl1pPr>
          </a:lstStyle>
          <a:p>
            <a:fld id="{3E42E01E-D569-7640-A2E4-C871CF4F36A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2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9357C2-F4AC-3A4A-B21F-2753E897D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6131" y="5608354"/>
            <a:ext cx="3830638" cy="244475"/>
          </a:xfrm>
          <a:prstGeom prst="rect">
            <a:avLst/>
          </a:prstGeom>
        </p:spPr>
        <p:txBody>
          <a:bodyPr lIns="0"/>
          <a:lstStyle>
            <a:lvl1pPr>
              <a:buFont typeface="Arial" panose="020B0604020202020204" pitchFamily="34" charset="0"/>
              <a:buNone/>
              <a:defRPr sz="1100" b="0" i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defRPr sz="1400">
                <a:latin typeface="Proxima Nova Rg" panose="02000506030000020004" pitchFamily="2" charset="0"/>
              </a:defRPr>
            </a:lvl2pPr>
            <a:lvl3pPr>
              <a:defRPr sz="1400">
                <a:latin typeface="Proxima Nova Rg" panose="02000506030000020004" pitchFamily="2" charset="0"/>
              </a:defRPr>
            </a:lvl3pPr>
            <a:lvl4pPr>
              <a:defRPr sz="1400">
                <a:latin typeface="Proxima Nova Rg" panose="02000506030000020004" pitchFamily="2" charset="0"/>
              </a:defRPr>
            </a:lvl4pPr>
            <a:lvl5pPr>
              <a:defRPr sz="1400">
                <a:latin typeface="Proxima Nova Rg" panose="02000506030000020004" pitchFamily="2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D1EDC9-FED3-8241-8790-922D03CE7422}"/>
              </a:ext>
            </a:extLst>
          </p:cNvPr>
          <p:cNvSpPr txBox="1"/>
          <p:nvPr userDrawn="1"/>
        </p:nvSpPr>
        <p:spPr>
          <a:xfrm>
            <a:off x="8034728" y="76449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D804DC-0346-7845-B859-DAEFFE076F89}"/>
              </a:ext>
            </a:extLst>
          </p:cNvPr>
          <p:cNvSpPr txBox="1"/>
          <p:nvPr userDrawn="1"/>
        </p:nvSpPr>
        <p:spPr>
          <a:xfrm>
            <a:off x="5276538" y="56213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665EDED9-C811-7243-A657-E0DF451200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880" y="2972968"/>
            <a:ext cx="5341495" cy="796916"/>
          </a:xfrm>
          <a:prstGeom prst="rect">
            <a:avLst/>
          </a:prstGeom>
        </p:spPr>
        <p:txBody>
          <a:bodyPr lIns="0"/>
          <a:lstStyle>
            <a:lvl1pPr>
              <a:defRPr sz="4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996892-FE4E-9F40-AF64-07BFFA4DDF00}"/>
              </a:ext>
            </a:extLst>
          </p:cNvPr>
          <p:cNvSpPr/>
          <p:nvPr userDrawn="1"/>
        </p:nvSpPr>
        <p:spPr>
          <a:xfrm>
            <a:off x="0" y="5955858"/>
            <a:ext cx="4520242" cy="9021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A7B8892-848B-8D43-8C1E-2D80A7C025D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6131" y="5260850"/>
            <a:ext cx="3830638" cy="244475"/>
          </a:xfrm>
          <a:prstGeom prst="rect">
            <a:avLst/>
          </a:prstGeom>
        </p:spPr>
        <p:txBody>
          <a:bodyPr lIns="0"/>
          <a:lstStyle>
            <a:lvl1pPr>
              <a:buFont typeface="Arial" panose="020B0604020202020204" pitchFamily="34" charset="0"/>
              <a:buNone/>
              <a:defRPr sz="1800" b="0" i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>
              <a:defRPr sz="1400">
                <a:latin typeface="Proxima Nova Rg" panose="02000506030000020004" pitchFamily="2" charset="0"/>
              </a:defRPr>
            </a:lvl2pPr>
            <a:lvl3pPr>
              <a:defRPr sz="1400">
                <a:latin typeface="Proxima Nova Rg" panose="02000506030000020004" pitchFamily="2" charset="0"/>
              </a:defRPr>
            </a:lvl3pPr>
            <a:lvl4pPr>
              <a:defRPr sz="1400">
                <a:latin typeface="Proxima Nova Rg" panose="02000506030000020004" pitchFamily="2" charset="0"/>
              </a:defRPr>
            </a:lvl4pPr>
            <a:lvl5pPr>
              <a:defRPr sz="1400">
                <a:latin typeface="Proxima Nova Rg" panose="02000506030000020004" pitchFamily="2" charset="0"/>
              </a:defRPr>
            </a:lvl5pPr>
          </a:lstStyle>
          <a:p>
            <a:pPr lvl="0"/>
            <a:r>
              <a:rPr lang="en-US"/>
              <a:t>Prepared for: Client name/logo</a:t>
            </a:r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E4CD6D56-8790-4C49-82B7-5803CF492E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80" y="1187766"/>
            <a:ext cx="2352277" cy="88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61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006" y="639830"/>
            <a:ext cx="1098176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 spc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44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83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1D897-2F4C-4CE4-8AE1-613983F255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2559050"/>
            <a:ext cx="12192000" cy="1739900"/>
          </a:xfrm>
          <a:prstGeom prst="rect">
            <a:avLst/>
          </a:prstGeom>
        </p:spPr>
        <p:txBody>
          <a:bodyPr anchor="ctr"/>
          <a:lstStyle>
            <a:lvl1pPr algn="ctr">
              <a:defRPr sz="4400">
                <a:solidFill>
                  <a:schemeClr val="tx1"/>
                </a:solidFill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74742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1D897-2F4C-4CE4-8AE1-613983F255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2559050"/>
            <a:ext cx="12192000" cy="1739900"/>
          </a:xfrm>
          <a:prstGeom prst="rect">
            <a:avLst/>
          </a:prstGeom>
        </p:spPr>
        <p:txBody>
          <a:bodyPr anchor="ctr"/>
          <a:lstStyle>
            <a:lvl1pPr algn="ctr">
              <a:defRPr sz="4400">
                <a:solidFill>
                  <a:schemeClr val="tx1"/>
                </a:solidFill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00716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1D897-2F4C-4CE4-8AE1-613983F255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2559050"/>
            <a:ext cx="12192000" cy="1739900"/>
          </a:xfrm>
          <a:prstGeom prst="rect">
            <a:avLst/>
          </a:prstGeom>
        </p:spPr>
        <p:txBody>
          <a:bodyPr anchor="ctr"/>
          <a:lstStyle>
            <a:lvl1pPr algn="ctr">
              <a:defRPr sz="4400">
                <a:solidFill>
                  <a:schemeClr val="tx1"/>
                </a:solidFill>
                <a:latin typeface="+mn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29811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4261" y="6356350"/>
            <a:ext cx="8195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9E0B8-FE90-42D3-8C8A-C0BBFE7EC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69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no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6996892-FE4E-9F40-AF64-07BFFA4DDF00}"/>
              </a:ext>
            </a:extLst>
          </p:cNvPr>
          <p:cNvSpPr/>
          <p:nvPr userDrawn="1"/>
        </p:nvSpPr>
        <p:spPr>
          <a:xfrm>
            <a:off x="0" y="5955858"/>
            <a:ext cx="4520242" cy="9021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lide Number Placeholder 1">
            <a:extLst>
              <a:ext uri="{FF2B5EF4-FFF2-40B4-BE49-F238E27FC236}">
                <a16:creationId xmlns:a16="http://schemas.microsoft.com/office/drawing/2014/main" id="{FE34EE12-FCAE-41EE-BFE5-5A67FD1AF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25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1"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5074021" y="0"/>
            <a:ext cx="7129705" cy="6858000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0" i="0">
                <a:ln>
                  <a:noFill/>
                </a:ln>
                <a:noFill/>
                <a:latin typeface="Calibri" panose="020F0502020204030204" pitchFamily="34" charset="0"/>
                <a:ea typeface="Open Sans Light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DF61E13-4195-494C-B4BA-4696B5ADF7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699" y="2294844"/>
            <a:ext cx="5242737" cy="584200"/>
          </a:xfrm>
          <a:prstGeom prst="rect">
            <a:avLst/>
          </a:prstGeom>
        </p:spPr>
        <p:txBody>
          <a:bodyPr lIns="0"/>
          <a:lstStyle>
            <a:lvl1pPr>
              <a:defRPr sz="3200" b="0" i="0" spc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9A72B0C-4647-FE4E-B499-919B075424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4029" y="3209013"/>
            <a:ext cx="4192055" cy="1762482"/>
          </a:xfrm>
          <a:prstGeom prst="rect">
            <a:avLst/>
          </a:prstGeom>
        </p:spPr>
        <p:txBody>
          <a:bodyPr lIns="0"/>
          <a:lstStyle>
            <a:lvl1pPr>
              <a:buClr>
                <a:srgbClr val="000000"/>
              </a:buClr>
              <a:buFont typeface="Arial" panose="020B0604020202020204" pitchFamily="34" charset="0"/>
              <a:buNone/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-182880">
              <a:buClr>
                <a:srgbClr val="000000"/>
              </a:buClr>
              <a:buFont typeface="Arial" panose="020B0604020202020204" pitchFamily="34" charset="0"/>
              <a:buChar char="•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1"/>
            <a:r>
              <a:rPr lang="en-US"/>
              <a:t>Second level</a:t>
            </a:r>
          </a:p>
          <a:p>
            <a:pPr lvl="1"/>
            <a:r>
              <a:rPr lang="en-US"/>
              <a:t>Second level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605A7BB-7ECE-46AC-B3F5-142012A2FBA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27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2"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5EB9CE6-B8EE-EE42-AB1F-511D94D7AD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204583"/>
            <a:ext cx="2895600" cy="1056520"/>
          </a:xfrm>
          <a:prstGeom prst="rect">
            <a:avLst/>
          </a:prstGeom>
        </p:spPr>
        <p:txBody>
          <a:bodyPr lIns="0"/>
          <a:lstStyle>
            <a:lvl1pPr>
              <a:defRPr sz="3200" b="0" i="0" spc="0" baseline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DB0AB57-BF47-AE49-8803-EC6FAA32E22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6096000" y="0"/>
            <a:ext cx="6095996" cy="6858000"/>
          </a:xfrm>
          <a:prstGeom prst="flowChartDelay">
            <a:avLst/>
          </a:prstGeom>
          <a:solidFill>
            <a:schemeClr val="bg1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53C9A5-41E3-694A-A308-E421A78C527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4029" y="3429000"/>
            <a:ext cx="4713511" cy="832983"/>
          </a:xfrm>
          <a:prstGeom prst="rect">
            <a:avLst/>
          </a:prstGeom>
        </p:spPr>
        <p:txBody>
          <a:bodyPr/>
          <a:lstStyle>
            <a:lvl1pPr>
              <a:buClr>
                <a:srgbClr val="000000"/>
              </a:buClr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Clr>
                <a:srgbClr val="000000"/>
              </a:buClr>
              <a:buFont typeface="Arial" panose="020B0604020202020204" pitchFamily="34" charset="0"/>
              <a:buChar char="•"/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 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902963-3AF1-4E59-8C6C-8F6945BD4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93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6161D9-E985-4942-A05E-3E5A2879C3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625" y="3379459"/>
            <a:ext cx="5944826" cy="741520"/>
          </a:xfrm>
          <a:prstGeom prst="rect">
            <a:avLst/>
          </a:prstGeom>
        </p:spPr>
        <p:txBody>
          <a:bodyPr lIns="0" t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5pPr marL="0" indent="0" algn="l">
              <a:spcBef>
                <a:spcPts val="0"/>
              </a:spcBef>
              <a:buNone/>
              <a:defRPr sz="24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We Blend in to Create Results that Stand Out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D1EDC9-FED3-8241-8790-922D03CE7422}"/>
              </a:ext>
            </a:extLst>
          </p:cNvPr>
          <p:cNvSpPr txBox="1"/>
          <p:nvPr userDrawn="1"/>
        </p:nvSpPr>
        <p:spPr>
          <a:xfrm>
            <a:off x="8034728" y="76449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D804DC-0346-7845-B859-DAEFFE076F89}"/>
              </a:ext>
            </a:extLst>
          </p:cNvPr>
          <p:cNvSpPr txBox="1"/>
          <p:nvPr userDrawn="1"/>
        </p:nvSpPr>
        <p:spPr>
          <a:xfrm>
            <a:off x="5276538" y="56213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3E9CC45-C07D-AB40-B535-0F3785A600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5436" y="1175388"/>
            <a:ext cx="5751512" cy="931863"/>
          </a:xfrm>
          <a:prstGeom prst="rect">
            <a:avLst/>
          </a:prstGeom>
        </p:spPr>
        <p:txBody>
          <a:bodyPr lIns="0" tIns="0"/>
          <a:lstStyle>
            <a:lvl1pPr>
              <a:defRPr sz="8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1225DC-D1EE-0648-8498-51046834E6AF}"/>
              </a:ext>
            </a:extLst>
          </p:cNvPr>
          <p:cNvSpPr txBox="1"/>
          <p:nvPr userDrawn="1"/>
        </p:nvSpPr>
        <p:spPr>
          <a:xfrm>
            <a:off x="6325849" y="161893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6EBCA5-1EB9-7849-95AC-59BB03184577}"/>
              </a:ext>
            </a:extLst>
          </p:cNvPr>
          <p:cNvSpPr txBox="1"/>
          <p:nvPr userDrawn="1"/>
        </p:nvSpPr>
        <p:spPr>
          <a:xfrm>
            <a:off x="4796852" y="2218544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pic>
        <p:nvPicPr>
          <p:cNvPr id="7" name="Picture 6" descr="A picture containing rain, nature&#10;&#10;Description automatically generated">
            <a:extLst>
              <a:ext uri="{FF2B5EF4-FFF2-40B4-BE49-F238E27FC236}">
                <a16:creationId xmlns:a16="http://schemas.microsoft.com/office/drawing/2014/main" id="{4337C594-894C-1147-A8A8-06C37F6419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924"/>
          <a:stretch/>
        </p:blipFill>
        <p:spPr>
          <a:xfrm>
            <a:off x="5175851" y="0"/>
            <a:ext cx="7016149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67C7695-3C3A-684A-9D41-246A3B660DED}"/>
              </a:ext>
            </a:extLst>
          </p:cNvPr>
          <p:cNvSpPr/>
          <p:nvPr userDrawn="1"/>
        </p:nvSpPr>
        <p:spPr>
          <a:xfrm>
            <a:off x="0" y="5955858"/>
            <a:ext cx="4520242" cy="90214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3A0AF0F4-D2A0-4EE2-8576-29DEB056D42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1069" y="5078018"/>
            <a:ext cx="2599845" cy="97494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EA8BCD-225D-4019-A062-E90C738C144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9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26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abstract blur people background, silhouettes of unrecognizable people walking on a street abstract blur people background, silhouettes of unrecognizable people walking on a street abstract blur lights stock pictures, royalty-free photos &amp; images">
            <a:extLst>
              <a:ext uri="{FF2B5EF4-FFF2-40B4-BE49-F238E27FC236}">
                <a16:creationId xmlns:a16="http://schemas.microsoft.com/office/drawing/2014/main" id="{52C1AC05-B0AB-49FD-9C31-00D1CDF489A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flipH="1">
            <a:off x="-1" y="1"/>
            <a:ext cx="1222550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DD1EDC9-FED3-8241-8790-922D03CE7422}"/>
              </a:ext>
            </a:extLst>
          </p:cNvPr>
          <p:cNvSpPr txBox="1"/>
          <p:nvPr userDrawn="1"/>
        </p:nvSpPr>
        <p:spPr>
          <a:xfrm>
            <a:off x="8034728" y="76449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D804DC-0346-7845-B859-DAEFFE076F89}"/>
              </a:ext>
            </a:extLst>
          </p:cNvPr>
          <p:cNvSpPr txBox="1"/>
          <p:nvPr userDrawn="1"/>
        </p:nvSpPr>
        <p:spPr>
          <a:xfrm>
            <a:off x="5276538" y="56213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1225DC-D1EE-0648-8498-51046834E6AF}"/>
              </a:ext>
            </a:extLst>
          </p:cNvPr>
          <p:cNvSpPr txBox="1"/>
          <p:nvPr userDrawn="1"/>
        </p:nvSpPr>
        <p:spPr>
          <a:xfrm>
            <a:off x="6325849" y="1618938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6EBCA5-1EB9-7849-95AC-59BB03184577}"/>
              </a:ext>
            </a:extLst>
          </p:cNvPr>
          <p:cNvSpPr txBox="1"/>
          <p:nvPr userDrawn="1"/>
        </p:nvSpPr>
        <p:spPr>
          <a:xfrm>
            <a:off x="4796852" y="2218544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4AAB15B-ABED-48D1-B5FF-1A62EDC7C1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8559" y="2396835"/>
            <a:ext cx="5362405" cy="1145355"/>
          </a:xfrm>
          <a:prstGeom prst="rect">
            <a:avLst/>
          </a:prstGeom>
        </p:spPr>
        <p:txBody>
          <a:bodyPr/>
          <a:lstStyle>
            <a:lvl1pPr>
              <a:defRPr sz="8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5pPr>
              <a:defRPr/>
            </a:lvl5pPr>
          </a:lstStyle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-20" normalizeH="0" baseline="0" noProof="0">
                <a:ln>
                  <a:noFill/>
                </a:ln>
                <a:solidFill>
                  <a:srgbClr val="2E2E7B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/>
              </a:rPr>
              <a:t>Thank You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97EA8E92-6934-4ACA-86C0-965800E5CBE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7437" y="3793208"/>
            <a:ext cx="6124575" cy="517049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2E2E7B"/>
                </a:solidFill>
                <a:effectLst/>
                <a:uLnTx/>
                <a:uFillTx/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We Blend in to Create Results that Stand Out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D16229D9-01AD-4B16-8F66-D4DADBAE9D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8372" y="1200359"/>
            <a:ext cx="2352277" cy="88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368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26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006" y="639830"/>
            <a:ext cx="1098176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 spc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966CAD-0838-43A0-9D83-F659FBA153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3498" y="1438275"/>
            <a:ext cx="10981765" cy="20589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636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ex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006" y="639830"/>
            <a:ext cx="1098176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 spc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966CAD-0838-43A0-9D83-F659FBA153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3498" y="1438275"/>
            <a:ext cx="10981765" cy="205898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2210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006" y="639830"/>
            <a:ext cx="1098176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 spc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1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827E-D131-4997-A76D-ACCED92F69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070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2136E50-4F59-3442-A244-5EED01AD3ABD}"/>
              </a:ext>
            </a:extLst>
          </p:cNvPr>
          <p:cNvSpPr txBox="1">
            <a:spLocks/>
          </p:cNvSpPr>
          <p:nvPr userDrawn="1"/>
        </p:nvSpPr>
        <p:spPr>
          <a:xfrm>
            <a:off x="2244515" y="616290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IN-Regular" panose="020B050000000000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0" i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</a:rPr>
              <a:t>Confidential &amp; Proprietary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401CE2-46A5-4A2A-B915-F905D0A51E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1C948-A344-491D-8DB0-86668A8521AB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976B27B4-7873-43E1-8ECF-DEDBD89C8F04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603992" y="6028716"/>
            <a:ext cx="1606556" cy="60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3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65" r:id="rId2"/>
    <p:sldLayoutId id="2147483854" r:id="rId3"/>
    <p:sldLayoutId id="2147483847" r:id="rId4"/>
    <p:sldLayoutId id="2147483830" r:id="rId5"/>
    <p:sldLayoutId id="2147483856" r:id="rId6"/>
    <p:sldLayoutId id="2147483857" r:id="rId7"/>
    <p:sldLayoutId id="2147483863" r:id="rId8"/>
    <p:sldLayoutId id="2147483858" r:id="rId9"/>
    <p:sldLayoutId id="2147483862" r:id="rId10"/>
    <p:sldLayoutId id="2147483859" r:id="rId11"/>
    <p:sldLayoutId id="2147483860" r:id="rId12"/>
    <p:sldLayoutId id="2147483861" r:id="rId13"/>
    <p:sldLayoutId id="2147483866" r:id="rId14"/>
    <p:sldLayoutId id="2147483867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rgbClr val="4A498E"/>
          </a:solidFill>
          <a:latin typeface="Proxima Nova Rg" panose="02000506030000020004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chemeClr val="tx2"/>
          </a:solidFill>
          <a:latin typeface="Gotham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2400" kern="1200">
          <a:solidFill>
            <a:schemeClr val="tx2"/>
          </a:solidFill>
          <a:latin typeface="Gotham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Tx/>
        <a:buChar char="-"/>
        <a:defRPr sz="2000" kern="1200">
          <a:solidFill>
            <a:schemeClr val="tx2"/>
          </a:solidFill>
          <a:latin typeface="Gotham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1800" kern="1200">
          <a:solidFill>
            <a:schemeClr val="tx2"/>
          </a:solidFill>
          <a:latin typeface="Gotham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32">
          <p15:clr>
            <a:srgbClr val="F26B43"/>
          </p15:clr>
        </p15:guide>
        <p15:guide id="3" orient="horz" pos="4032">
          <p15:clr>
            <a:srgbClr val="F26B43"/>
          </p15:clr>
        </p15:guide>
        <p15:guide id="4" orient="horz" pos="3696">
          <p15:clr>
            <a:srgbClr val="F26B43"/>
          </p15:clr>
        </p15:guide>
        <p15:guide id="5" orient="horz" pos="864">
          <p15:clr>
            <a:srgbClr val="F26B43"/>
          </p15:clr>
        </p15:guide>
        <p15:guide id="6" pos="408">
          <p15:clr>
            <a:srgbClr val="F26B43"/>
          </p15:clr>
        </p15:guide>
        <p15:guide id="7" pos="72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oo-powerful-nlp-model-generative-pre-training-2-4cc6afb6655" TargetMode="External"/><Relationship Id="rId2" Type="http://schemas.openxmlformats.org/officeDocument/2006/relationships/hyperlink" Target="https://towardsdatascience.com/openai-gpt-2-understanding-language-generation-through-visualization-8252f683b2f8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A59314-3262-4644-8EDE-355CCA24D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30813CE-E379-4197-B370-91BFF2D3B521}"/>
              </a:ext>
            </a:extLst>
          </p:cNvPr>
          <p:cNvSpPr/>
          <p:nvPr/>
        </p:nvSpPr>
        <p:spPr>
          <a:xfrm>
            <a:off x="0" y="3024554"/>
            <a:ext cx="12192000" cy="2969846"/>
          </a:xfrm>
          <a:prstGeom prst="rect">
            <a:avLst/>
          </a:prstGeom>
          <a:solidFill>
            <a:srgbClr val="FFFFFF">
              <a:alpha val="8392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800"/>
              </a:spcAft>
            </a:pPr>
            <a:r>
              <a:rPr lang="en-US" sz="4800" dirty="0">
                <a:solidFill>
                  <a:schemeClr val="tx1"/>
                </a:solidFill>
              </a:rPr>
              <a:t>Internal Knowledge Sharing - 02</a:t>
            </a:r>
          </a:p>
          <a:p>
            <a:pPr algn="ctr">
              <a:spcAft>
                <a:spcPts val="1800"/>
              </a:spcAft>
            </a:pPr>
            <a:r>
              <a:rPr lang="en-US" dirty="0">
                <a:solidFill>
                  <a:schemeClr val="tx1"/>
                </a:solidFill>
              </a:rPr>
              <a:t>Raj Desai</a:t>
            </a:r>
          </a:p>
          <a:p>
            <a:pPr algn="ctr">
              <a:spcAft>
                <a:spcPts val="1800"/>
              </a:spcAft>
            </a:pPr>
            <a:r>
              <a:rPr lang="en-US" dirty="0">
                <a:solidFill>
                  <a:schemeClr val="tx1"/>
                </a:solidFill>
              </a:rPr>
              <a:t>03/29/2022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994AE9-F541-4D1B-A78E-882F4E472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89E0B8-FE90-42D3-8C8A-C0BBFE7EC92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95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482CF-FB5F-4C2B-80ED-316877E6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 of Example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565CE5-DBAA-469B-A94B-378A014E65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10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22DB65-11E9-4A15-8E97-8BE7212FBA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92494" y="1438275"/>
            <a:ext cx="6832769" cy="42167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this pattern, virtually all attention is focused on the first word in the sentence, and other words are ignored.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appears to be the null pattern, indicating that the attention head hasn’t found whatever linguistic phenomenon it is looking for.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775E55-BB08-4BCD-B120-58B3C64B3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06" y="1438275"/>
            <a:ext cx="3794320" cy="359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85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CDBA8-65A2-40B5-A04B-FAE652F99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GPT-2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5EC85E-3E9C-415E-8EEC-4A18E19037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11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49F44F-6197-4173-BD2A-A03098FD87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3498" y="1438274"/>
            <a:ext cx="10981765" cy="448544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requires a very few examples of data to train the model.</a:t>
            </a:r>
            <a:endParaRPr lang="en-US" dirty="0">
              <a:solidFill>
                <a:srgbClr val="292929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</a:rPr>
              <a:t>There is no fine-tuning stage for GPT-2.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</a:rPr>
              <a:t>GPT-2 use unsupervised learning approach to train the language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</a:rPr>
              <a:t>No custom training for GPT-2.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08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A1AB4-1771-4291-B388-B6902C729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Takeaways from using GPT-2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5FB4F6-A21C-4A7C-97DE-66D240CE22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12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C7C314-9C2F-4A95-9FCE-29C2775684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3498" y="1438274"/>
            <a:ext cx="10981765" cy="427359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Using </a:t>
            </a:r>
            <a:r>
              <a:rPr lang="en-US" dirty="0" err="1"/>
              <a:t>subword</a:t>
            </a:r>
            <a:r>
              <a:rPr lang="en-US" dirty="0"/>
              <a:t> (BPE) instead of using character and word embeddings. Maybe word embeddings is too high level while pure character embeddings is too low level. BPE includes character level, </a:t>
            </a:r>
            <a:r>
              <a:rPr lang="en-US" dirty="0" err="1"/>
              <a:t>subword</a:t>
            </a:r>
            <a:r>
              <a:rPr lang="en-US" dirty="0"/>
              <a:t> level and word level embeddings.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Data is important but it is expensive to have labeled data.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GPT-2 is auto-regressive in nature: each token in the sentence has the context of the previous words. Thus GPT-2 works one token at a time. BERT, by contrast, is not auto-regressive. It uses the entire surrounding context all-at-once.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By trying the pre-trained model several times, there is impressive result.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14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DE28C-F19F-4BE3-BC9E-4684132AF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6EBDBE-A232-4D28-AE7F-66848EFEC5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13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FF7B6-070D-455E-9545-B977560A7C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https://towardsdatascience.com/openai-gpt-2-understanding-language-generation-through-visualization-8252f683b2f8</a:t>
            </a:r>
            <a:endParaRPr lang="en-US" dirty="0">
              <a:solidFill>
                <a:srgbClr val="00B0F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https://towardsdatascience.com/too-powerful-nlp-model-generative-pre-training-2-4cc6afb6655</a:t>
            </a:r>
            <a:endParaRPr lang="en-US" dirty="0">
              <a:solidFill>
                <a:srgbClr val="00B0F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00B0F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838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D88B92-5EC8-4185-9E18-78C943E876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FB5294-2E1F-4DDA-820D-11D7F0F58E1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9A909C-398C-4734-96B3-CC7156D4288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87E1C948-A344-491D-8DB0-86668A8521A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10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70762-2E17-4A48-B0A1-8CDED8A9B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916" y="2883842"/>
            <a:ext cx="10981765" cy="1186232"/>
          </a:xfrm>
        </p:spPr>
        <p:txBody>
          <a:bodyPr/>
          <a:lstStyle/>
          <a:p>
            <a:pPr algn="ctr"/>
            <a:r>
              <a:rPr lang="en-US" dirty="0"/>
              <a:t>Generative Pre-trained Transformer 2(GPT 2):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Understanding language generation through visualization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D9A18F-08FB-4DD1-9370-93051579C4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9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0643C-AD8A-40CF-B959-F487FB7C9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06" y="607933"/>
            <a:ext cx="10981765" cy="664536"/>
          </a:xfrm>
        </p:spPr>
        <p:txBody>
          <a:bodyPr/>
          <a:lstStyle/>
          <a:p>
            <a:r>
              <a:rPr lang="en-US" dirty="0"/>
              <a:t>GPT -2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4A15D8-2FC5-4CD6-BA98-05962566AA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76644-D221-43E8-AC54-0AEB449ADCF9}"/>
              </a:ext>
            </a:extLst>
          </p:cNvPr>
          <p:cNvSpPr txBox="1"/>
          <p:nvPr/>
        </p:nvSpPr>
        <p:spPr>
          <a:xfrm>
            <a:off x="429776" y="1631154"/>
            <a:ext cx="10981765" cy="399097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l">
              <a:spcBef>
                <a:spcPts val="0"/>
              </a:spcBef>
            </a:pPr>
            <a:endParaRPr lang="en-US" sz="1600" spc="-50" dirty="0">
              <a:solidFill>
                <a:schemeClr val="tx2"/>
              </a:solidFill>
              <a:latin typeface="Calibri" panose="020F0502020204030204" pitchFamily="34" charset="0"/>
              <a:cs typeface="Segoe U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835F38-B556-4FB6-87EC-F1D0390C7110}"/>
              </a:ext>
            </a:extLst>
          </p:cNvPr>
          <p:cNvSpPr txBox="1"/>
          <p:nvPr/>
        </p:nvSpPr>
        <p:spPr>
          <a:xfrm>
            <a:off x="5782242" y="4391116"/>
            <a:ext cx="4090088" cy="1750604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marL="285750" indent="-28575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spc="-50" dirty="0">
                <a:solidFill>
                  <a:schemeClr val="tx2"/>
                </a:solidFill>
                <a:cs typeface="Segoe UI"/>
              </a:rPr>
              <a:t>How is GPT-2 able to finish your thoughts?</a:t>
            </a:r>
          </a:p>
          <a:p>
            <a:pPr marL="285750" indent="-28575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spc="-50" dirty="0">
                <a:solidFill>
                  <a:schemeClr val="tx2"/>
                </a:solidFill>
                <a:cs typeface="Segoe UI"/>
              </a:rPr>
              <a:t>How does GPT-2 know to pay such close attention to dog v/s motor?</a:t>
            </a:r>
          </a:p>
          <a:p>
            <a:pPr marL="285750" indent="-285750" algn="l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spc="-50" dirty="0">
              <a:solidFill>
                <a:schemeClr val="tx2"/>
              </a:solidFill>
              <a:cs typeface="Segoe UI"/>
            </a:endParaRPr>
          </a:p>
          <a:p>
            <a:pPr algn="l">
              <a:spcBef>
                <a:spcPts val="0"/>
              </a:spcBef>
            </a:pPr>
            <a:endParaRPr lang="en-US" sz="2400" spc="-50" dirty="0">
              <a:solidFill>
                <a:schemeClr val="tx2"/>
              </a:solidFill>
              <a:cs typeface="Segoe U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72F294-6653-41E1-949E-C900F28A0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06" y="1185531"/>
            <a:ext cx="4833630" cy="47952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34BD63D-C29E-483C-9FB0-AC240DDD5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938" y="1738294"/>
            <a:ext cx="5321322" cy="265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936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73543F-7E19-477A-B564-E7040630C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GPT-2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574CE8-3AD3-4672-ADB3-6CDB2D4C60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411524-795A-4983-A065-A2DB557DA91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3498" y="1438274"/>
            <a:ext cx="10981765" cy="455005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GPT-2 is based on Transformer which is an attention model  — it learns to focus attention on the previous words that are the most relevant to the task at hand: predicting the next word in the sentence.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GPT-2 translates text, answers questions, summarizes passages, and generates text output on a level that, while sometimes indistinguishable from that of humans.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can become repetitive or nonsensical when generating long passages.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37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D8079-882E-471A-9FBE-416A4066C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Gpt-2 Architecture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1521D3-2C94-463F-90D0-F1E347B360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5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443F25-71F1-4C40-9870-67E9FC4800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20887" y="1438274"/>
            <a:ext cx="8504376" cy="41723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Input Representation : Text representations is a good way to represent a word in neural network is undoubtedly true.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GPT-2 chooses the middle one which is </a:t>
            </a:r>
            <a:r>
              <a:rPr lang="en-US" dirty="0" err="1"/>
              <a:t>subword</a:t>
            </a:r>
            <a:r>
              <a:rPr lang="en-US" dirty="0"/>
              <a:t>. </a:t>
            </a:r>
            <a:r>
              <a:rPr lang="en-US" dirty="0" err="1"/>
              <a:t>Subword</a:t>
            </a:r>
            <a:r>
              <a:rPr lang="en-US" dirty="0"/>
              <a:t> can be obtained by Byte Pair Encoding (BPE) algorithm.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chemeClr val="accent3"/>
                </a:solidFill>
                <a:effectLst/>
                <a:cs typeface="Calibri" panose="020F0502020204030204" pitchFamily="34" charset="0"/>
              </a:rPr>
              <a:t>GPT-2 leverages transformer model. While the difference between GPT and GPT-2 are:</a:t>
            </a:r>
          </a:p>
          <a:p>
            <a:pPr marL="1028700" lvl="1" indent="-342900">
              <a:buFont typeface="Wingdings" panose="05000000000000000000" pitchFamily="2" charset="2"/>
              <a:buChar char="q"/>
            </a:pPr>
            <a:r>
              <a:rPr lang="en-US" sz="2400" i="0" dirty="0">
                <a:solidFill>
                  <a:schemeClr val="accent3"/>
                </a:solidFill>
                <a:effectLst/>
                <a:cs typeface="Calibri" panose="020F0502020204030204" pitchFamily="34" charset="0"/>
              </a:rPr>
              <a:t>Moving normalization layer to the input of each sub-block</a:t>
            </a:r>
          </a:p>
          <a:p>
            <a:pPr marL="1028700" lvl="1" indent="-342900">
              <a:buFont typeface="Wingdings" panose="05000000000000000000" pitchFamily="2" charset="2"/>
              <a:buChar char="q"/>
            </a:pPr>
            <a:r>
              <a:rPr lang="en-US" sz="2400" i="0" dirty="0">
                <a:solidFill>
                  <a:schemeClr val="accent3"/>
                </a:solidFill>
                <a:effectLst/>
                <a:cs typeface="Calibri" panose="020F0502020204030204" pitchFamily="34" charset="0"/>
              </a:rPr>
              <a:t>Adding normalization layer after final self-attention model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43497B5-F28C-4413-9DB1-433C405DB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98" y="1378639"/>
            <a:ext cx="2402845" cy="423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59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A915-2B54-4494-9D37-D92BBCF81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Byte pair encoding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03FC1D-DE34-424D-AF68-4302DD1B71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6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91A4F-2F19-4694-817F-D2429F2C27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3498" y="1438274"/>
            <a:ext cx="10981765" cy="4352925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</a:rPr>
              <a:t>BPE is way of compression originally. A list of </a:t>
            </a:r>
            <a:r>
              <a:rPr lang="en-US" b="0" i="0" dirty="0" err="1">
                <a:solidFill>
                  <a:srgbClr val="292929"/>
                </a:solidFill>
                <a:effectLst/>
              </a:rPr>
              <a:t>subword</a:t>
            </a:r>
            <a:r>
              <a:rPr lang="en-US" b="0" i="0" dirty="0">
                <a:solidFill>
                  <a:srgbClr val="292929"/>
                </a:solidFill>
                <a:effectLst/>
              </a:rPr>
              <a:t> will be calculated by using the following algorithm.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sz="2400" b="0" i="0" dirty="0">
                <a:solidFill>
                  <a:srgbClr val="292929"/>
                </a:solidFill>
                <a:effectLst/>
              </a:rPr>
              <a:t>Split word to sequence of characters.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sz="2400" b="0" i="0" dirty="0">
                <a:solidFill>
                  <a:srgbClr val="292929"/>
                </a:solidFill>
                <a:effectLst/>
              </a:rPr>
              <a:t>Joining the highest frequency pattern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sz="2400" b="0" i="0" dirty="0">
                <a:solidFill>
                  <a:srgbClr val="292929"/>
                </a:solidFill>
                <a:effectLst/>
              </a:rPr>
              <a:t>Keeping doing previous step until it hit the pre-defined maximum number of sub-word of iterations.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635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3A915-2B54-4494-9D37-D92BBCF81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453" y="292633"/>
            <a:ext cx="10981765" cy="664536"/>
          </a:xfrm>
        </p:spPr>
        <p:txBody>
          <a:bodyPr/>
          <a:lstStyle/>
          <a:p>
            <a:r>
              <a:rPr lang="en-US" dirty="0"/>
              <a:t>Byte pair encoding example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03FC1D-DE34-424D-AF68-4302DD1B71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0232E4-60B1-49DF-8F50-CAC2C9A41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453" y="957169"/>
            <a:ext cx="9794930" cy="5479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482CF-FB5F-4C2B-80ED-316877E6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 of Example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565CE5-DBAA-469B-A94B-378A014E65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8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22DB65-11E9-4A15-8E97-8BE7212FBA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92494" y="1438275"/>
            <a:ext cx="6832769" cy="42167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linguistics terminology, the model is focusing on the </a:t>
            </a:r>
            <a:r>
              <a:rPr lang="en-US" b="1" dirty="0"/>
              <a:t>head</a:t>
            </a:r>
            <a:r>
              <a:rPr lang="en-US" dirty="0"/>
              <a:t> of the noun phrase the dog on the ship.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There are many other linguistic properties that GPT-2 captures as well, because the above attention pattern is just one of the 144 attention patterns in the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GPT-2 has 12 layers, each with 12 independent attention mechanisms, called “heads”; the result is 12 x 12 = 144 distinct attention patterns.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D4F87F-A732-4DEC-A984-D2DF10E87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98" y="1438275"/>
            <a:ext cx="3791145" cy="390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23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482CF-FB5F-4C2B-80ED-316877E6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 of Example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565CE5-DBAA-469B-A94B-378A014E65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1C948-A344-491D-8DB0-86668A8521AB}" type="slidenum">
              <a:rPr lang="en-US" smtClean="0"/>
              <a:t>9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22DB65-11E9-4A15-8E97-8BE7212FBA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92494" y="1438275"/>
            <a:ext cx="6832769" cy="42167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layer/head focuses all attention on the </a:t>
            </a:r>
            <a:r>
              <a:rPr lang="en-US" b="1" dirty="0"/>
              <a:t>previous word</a:t>
            </a:r>
            <a:r>
              <a:rPr lang="en-US" dirty="0"/>
              <a:t> in the sentence.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makes sense, because adjacent words are often the most relevant for predicting the next word. Traditional </a:t>
            </a:r>
            <a:r>
              <a:rPr lang="en-US" b="1" u="sng" dirty="0"/>
              <a:t>n-gram</a:t>
            </a:r>
            <a:r>
              <a:rPr lang="en-US" dirty="0"/>
              <a:t> language models are based on this same intuition.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9709CD-D230-4BE1-8521-AB6DCB54B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06" y="1438275"/>
            <a:ext cx="3594285" cy="378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03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NGAGE" val="{&quot;SavedSwatch&quot;:&quot;-16748873|-8341960|-3468525|-2064878|-9539986|Markido&quot;,&quot;Id&quot;:&quot;60788c493542301b04ffc519&quot;,&quot;SmartGridHorizontal&quot;:0,&quot;LinkedExcelSources&quot;:{},&quot;LinkedProjectSources&quot;:{},&quot;FlowConfig&quot;:{&quot;Canvas&quot;:{&quot;Slide&quot;:-1,&quot;Width&quot;:0,&quot;Height&quot;:0},&quot;Timeline&quot;:{&quot;Actions&quot;:[]}},&quot;LinkedSlideMergeSources&quot;:{},&quot;LinkedSharePointSlideMergeSources&quot;:{}}"/>
</p:tagLst>
</file>

<file path=ppt/theme/theme1.xml><?xml version="1.0" encoding="utf-8"?>
<a:theme xmlns:a="http://schemas.openxmlformats.org/drawingml/2006/main" name="Blank Slide">
  <a:themeElements>
    <a:clrScheme name="Custom 1">
      <a:dk1>
        <a:srgbClr val="2E2E7B"/>
      </a:dk1>
      <a:lt1>
        <a:srgbClr val="FFFFFF"/>
      </a:lt1>
      <a:dk2>
        <a:srgbClr val="000000"/>
      </a:dk2>
      <a:lt2>
        <a:srgbClr val="739FAF"/>
      </a:lt2>
      <a:accent1>
        <a:srgbClr val="1F95D9"/>
      </a:accent1>
      <a:accent2>
        <a:srgbClr val="11B7BF"/>
      </a:accent2>
      <a:accent3>
        <a:srgbClr val="0E0E47"/>
      </a:accent3>
      <a:accent4>
        <a:srgbClr val="054F6E"/>
      </a:accent4>
      <a:accent5>
        <a:srgbClr val="093E7D"/>
      </a:accent5>
      <a:accent6>
        <a:srgbClr val="B5B5F1"/>
      </a:accent6>
      <a:hlink>
        <a:srgbClr val="9EF8E5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t">
        <a:noAutofit/>
      </a:bodyPr>
      <a:lstStyle>
        <a:defPPr algn="l">
          <a:spcBef>
            <a:spcPts val="0"/>
          </a:spcBef>
          <a:defRPr sz="1600" spc="-50" dirty="0">
            <a:solidFill>
              <a:schemeClr val="tx2"/>
            </a:solidFill>
            <a:latin typeface="Calibri" panose="020F0502020204030204" pitchFamily="34" charset="0"/>
            <a:cs typeface="Segoe UI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lend360 template 7.28" id="{A4E9A9BF-FE2D-4277-B45D-3614D43076B1}" vid="{1F8C44F3-AA41-4D79-8675-A6BA043B762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0F7DDF6ECE75241A9A816EDF43FCA0E" ma:contentTypeVersion="12" ma:contentTypeDescription="Create a new document." ma:contentTypeScope="" ma:versionID="4525db379bde381cc7ed647e963855dd">
  <xsd:schema xmlns:xsd="http://www.w3.org/2001/XMLSchema" xmlns:xs="http://www.w3.org/2001/XMLSchema" xmlns:p="http://schemas.microsoft.com/office/2006/metadata/properties" xmlns:ns2="b14a4660-2603-49c1-b828-1b7082c21626" xmlns:ns3="c22c737c-0843-4448-8483-7ae9729230ce" targetNamespace="http://schemas.microsoft.com/office/2006/metadata/properties" ma:root="true" ma:fieldsID="927120a8b7611d18ab314bc97a6ea789" ns2:_="" ns3:_="">
    <xsd:import namespace="b14a4660-2603-49c1-b828-1b7082c21626"/>
    <xsd:import namespace="c22c737c-0843-4448-8483-7ae9729230c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4a4660-2603-49c1-b828-1b7082c216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2c737c-0843-4448-8483-7ae9729230ce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BC1395-B790-4B27-9E40-1AA8E3C4C415}">
  <ds:schemaRefs>
    <ds:schemaRef ds:uri="b14a4660-2603-49c1-b828-1b7082c21626"/>
    <ds:schemaRef ds:uri="c22c737c-0843-4448-8483-7ae9729230c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D97810A-74C2-4283-96B9-51A0A374B297}">
  <ds:schemaRefs>
    <ds:schemaRef ds:uri="b14a4660-2603-49c1-b828-1b7082c21626"/>
    <ds:schemaRef ds:uri="c22c737c-0843-4448-8483-7ae9729230c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BA557DA-01FD-4323-A641-471F4363781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1898</TotalTime>
  <Words>624</Words>
  <Application>Microsoft Office PowerPoint</Application>
  <PresentationFormat>Widescreen</PresentationFormat>
  <Paragraphs>61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Gotham Regular</vt:lpstr>
      <vt:lpstr>Proxima Nova Rg</vt:lpstr>
      <vt:lpstr>Wingdings</vt:lpstr>
      <vt:lpstr>Blank Slide</vt:lpstr>
      <vt:lpstr>PowerPoint Presentation</vt:lpstr>
      <vt:lpstr>Generative Pre-trained Transformer 2(GPT 2):   Understanding language generation through visualization</vt:lpstr>
      <vt:lpstr>GPT -2 </vt:lpstr>
      <vt:lpstr>GPT-2</vt:lpstr>
      <vt:lpstr>Gpt-2 Architecture</vt:lpstr>
      <vt:lpstr>Byte pair encoding</vt:lpstr>
      <vt:lpstr>Byte pair encoding example</vt:lpstr>
      <vt:lpstr>Illustration of Example</vt:lpstr>
      <vt:lpstr>Illustration of Example</vt:lpstr>
      <vt:lpstr>Illustration of Example</vt:lpstr>
      <vt:lpstr>Advantages of GPT-2</vt:lpstr>
      <vt:lpstr>Some Takeaways from using GPT-2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Adam Sobol</dc:creator>
  <cp:lastModifiedBy>Aishwarya Bhangale</cp:lastModifiedBy>
  <cp:revision>14</cp:revision>
  <cp:lastPrinted>2019-10-06T23:07:43Z</cp:lastPrinted>
  <dcterms:created xsi:type="dcterms:W3CDTF">2019-07-28T22:05:39Z</dcterms:created>
  <dcterms:modified xsi:type="dcterms:W3CDTF">2022-04-06T12:46:37Z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0x01010040F7DDF6ECE75241A9A816EDF43FCA0E</vt:lpwstr>
  </property>
</Properties>
</file>